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p:scale>
          <a:sx n="80" d="100"/>
          <a:sy n="80" d="100"/>
        </p:scale>
        <p:origin x="-7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9/16/2019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9/16/2019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9/16/2019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8705" y="2384741"/>
            <a:ext cx="8825658" cy="267764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ASI </a:t>
            </a:r>
            <a:r>
              <a:rPr lang="en-US" dirty="0" smtClean="0"/>
              <a:t>2019</a:t>
            </a:r>
            <a:br>
              <a:rPr lang="en-US" dirty="0" smtClean="0"/>
            </a:br>
            <a:r>
              <a:rPr lang="en-US" dirty="0" smtClean="0"/>
              <a:t>CLASES </a:t>
            </a:r>
            <a:r>
              <a:rPr lang="en-US" dirty="0" smtClean="0"/>
              <a:t>del</a:t>
            </a:r>
            <a:r>
              <a:rPr lang="en-US" dirty="0" smtClean="0"/>
              <a:t/>
            </a:r>
            <a:br>
              <a:rPr lang="en-US" dirty="0" smtClean="0"/>
            </a:br>
            <a:r>
              <a:rPr lang="en-US" dirty="0" smtClean="0"/>
              <a:t>MODULO </a:t>
            </a:r>
            <a:r>
              <a:rPr lang="en-US" dirty="0" smtClean="0"/>
              <a:t>3</a:t>
            </a:r>
            <a:r>
              <a:rPr lang="en-US" dirty="0"/>
              <a:t/>
            </a:r>
            <a:br>
              <a:rPr lang="en-US" dirty="0"/>
            </a:br>
            <a:r>
              <a:rPr lang="en-US" sz="1800" dirty="0" err="1"/>
              <a:t>S</a:t>
            </a:r>
            <a:r>
              <a:rPr lang="en-US" sz="1800" dirty="0" err="1" smtClean="0"/>
              <a:t>íntesis</a:t>
            </a:r>
            <a:r>
              <a:rPr lang="en-US" sz="1800" dirty="0" smtClean="0"/>
              <a:t> de los </a:t>
            </a:r>
            <a:r>
              <a:rPr lang="en-US" sz="1800" dirty="0" err="1" smtClean="0"/>
              <a:t>textos</a:t>
            </a:r>
            <a:r>
              <a:rPr lang="en-US" sz="1800" dirty="0" smtClean="0"/>
              <a:t> de Gil Monte, </a:t>
            </a:r>
            <a:r>
              <a:rPr lang="en-US" sz="1800" dirty="0" err="1" smtClean="0"/>
              <a:t>Giberti</a:t>
            </a:r>
            <a:r>
              <a:rPr lang="en-US" sz="1800" dirty="0" smtClean="0"/>
              <a:t> y </a:t>
            </a:r>
            <a:r>
              <a:rPr lang="en-US" sz="1800" dirty="0" err="1" smtClean="0"/>
              <a:t>Dejours</a:t>
            </a:r>
            <a:r>
              <a:rPr lang="en-US" dirty="0" smtClean="0"/>
              <a:t/>
            </a:r>
            <a:br>
              <a:rPr lang="en-US" dirty="0" smtClean="0"/>
            </a:br>
            <a:r>
              <a:rPr lang="en-US" dirty="0"/>
              <a:t/>
            </a:r>
            <a:br>
              <a:rPr lang="en-US" dirty="0"/>
            </a:br>
            <a:r>
              <a:rPr lang="en-US" dirty="0" smtClean="0"/>
              <a:t>UNR </a:t>
            </a:r>
            <a:endParaRPr lang="en-US" dirty="0"/>
          </a:p>
        </p:txBody>
      </p:sp>
      <p:sp>
        <p:nvSpPr>
          <p:cNvPr id="3" name="Subtitle 2"/>
          <p:cNvSpPr>
            <a:spLocks noGrp="1"/>
          </p:cNvSpPr>
          <p:nvPr>
            <p:ph type="subTitle" idx="1"/>
          </p:nvPr>
        </p:nvSpPr>
        <p:spPr/>
        <p:txBody>
          <a:bodyPr/>
          <a:lstStyle/>
          <a:p>
            <a:pPr algn="r"/>
            <a:r>
              <a:rPr lang="en-US" dirty="0" err="1" smtClean="0"/>
              <a:t>Lic</a:t>
            </a:r>
            <a:r>
              <a:rPr lang="en-US" dirty="0" smtClean="0"/>
              <a:t>. Vita </a:t>
            </a:r>
            <a:r>
              <a:rPr lang="en-US" dirty="0" err="1" smtClean="0"/>
              <a:t>escardó</a:t>
            </a:r>
            <a:endParaRPr lang="en-US" dirty="0" smtClean="0"/>
          </a:p>
          <a:p>
            <a:pPr algn="r"/>
            <a:r>
              <a:rPr lang="en-US" dirty="0" smtClean="0"/>
              <a:t>CUIDADO DE CUIDADORES</a:t>
            </a:r>
            <a:endParaRPr lang="en-US" dirty="0"/>
          </a:p>
        </p:txBody>
      </p:sp>
    </p:spTree>
    <p:extLst>
      <p:ext uri="{BB962C8B-B14F-4D97-AF65-F5344CB8AC3E}">
        <p14:creationId xmlns:p14="http://schemas.microsoft.com/office/powerpoint/2010/main" val="35632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Gil monte (2001)</a:t>
            </a:r>
            <a:br>
              <a:rPr lang="es-ES" dirty="0"/>
            </a:br>
            <a:r>
              <a:rPr lang="es-ES" sz="2000" dirty="0"/>
              <a:t>El síndrome de quemarse por el trabajo (síndrome de </a:t>
            </a:r>
            <a:r>
              <a:rPr lang="es-ES" sz="2000" dirty="0" err="1"/>
              <a:t>burnout</a:t>
            </a:r>
            <a:r>
              <a:rPr lang="es-ES" sz="2000" dirty="0"/>
              <a:t>): aproximaciones teóricas para su explicación y recomendaciones para la intervención</a:t>
            </a:r>
            <a:endParaRPr lang="es-AR" sz="2000" dirty="0"/>
          </a:p>
        </p:txBody>
      </p:sp>
      <p:sp>
        <p:nvSpPr>
          <p:cNvPr id="3" name="2 Marcador de contenido"/>
          <p:cNvSpPr>
            <a:spLocks noGrp="1"/>
          </p:cNvSpPr>
          <p:nvPr>
            <p:ph idx="1"/>
          </p:nvPr>
        </p:nvSpPr>
        <p:spPr>
          <a:xfrm>
            <a:off x="1154954" y="2339439"/>
            <a:ext cx="10079103" cy="3680361"/>
          </a:xfrm>
        </p:spPr>
        <p:txBody>
          <a:bodyPr>
            <a:normAutofit fontScale="85000" lnSpcReduction="20000"/>
          </a:bodyPr>
          <a:lstStyle/>
          <a:p>
            <a:r>
              <a:rPr lang="es-ES" b="1" u="sng" dirty="0"/>
              <a:t>Desencadenantes del síndrome en los profesionales de la </a:t>
            </a:r>
            <a:r>
              <a:rPr lang="es-ES" b="1" u="sng" dirty="0" smtClean="0"/>
              <a:t>salud:</a:t>
            </a:r>
          </a:p>
          <a:p>
            <a:r>
              <a:rPr lang="es-ES" dirty="0"/>
              <a:t> </a:t>
            </a:r>
            <a:r>
              <a:rPr lang="es-ES" dirty="0" smtClean="0"/>
              <a:t>a)</a:t>
            </a:r>
            <a:r>
              <a:rPr lang="es-ES" b="1" dirty="0" smtClean="0"/>
              <a:t>nivel individual</a:t>
            </a:r>
            <a:r>
              <a:rPr lang="es-ES" dirty="0" smtClean="0"/>
              <a:t>: sentimientos </a:t>
            </a:r>
            <a:r>
              <a:rPr lang="es-ES" dirty="0"/>
              <a:t>de altruismo e idealismo </a:t>
            </a:r>
            <a:r>
              <a:rPr lang="es-ES" dirty="0" smtClean="0"/>
              <a:t>excesiva implicación. Sentimientos de culpa e inadecuación profesional.</a:t>
            </a:r>
          </a:p>
          <a:p>
            <a:r>
              <a:rPr lang="es-ES" dirty="0" smtClean="0"/>
              <a:t>b</a:t>
            </a:r>
            <a:r>
              <a:rPr lang="es-ES" dirty="0"/>
              <a:t>) </a:t>
            </a:r>
            <a:r>
              <a:rPr lang="es-ES" b="1" dirty="0" smtClean="0"/>
              <a:t>relaciones </a:t>
            </a:r>
            <a:r>
              <a:rPr lang="es-ES" b="1" dirty="0"/>
              <a:t>interpersonales, </a:t>
            </a:r>
            <a:r>
              <a:rPr lang="es-ES" dirty="0" smtClean="0"/>
              <a:t>con </a:t>
            </a:r>
            <a:r>
              <a:rPr lang="es-ES" dirty="0"/>
              <a:t>los usuarios y con los compañeros de igual o diferente categoría, </a:t>
            </a:r>
            <a:r>
              <a:rPr lang="es-ES" dirty="0" smtClean="0"/>
              <a:t>tensas</a:t>
            </a:r>
            <a:r>
              <a:rPr lang="es-ES" dirty="0"/>
              <a:t>, conflictivas y </a:t>
            </a:r>
            <a:r>
              <a:rPr lang="es-ES" dirty="0" smtClean="0"/>
              <a:t>prolongadas. </a:t>
            </a:r>
            <a:r>
              <a:rPr lang="es-ES" dirty="0"/>
              <a:t>F</a:t>
            </a:r>
            <a:r>
              <a:rPr lang="es-ES" dirty="0" smtClean="0"/>
              <a:t>alta </a:t>
            </a:r>
            <a:r>
              <a:rPr lang="es-ES" dirty="0"/>
              <a:t>de apoyo en el trabajo por parte de los compañeros y supervisores, o por parte de la dirección o de la administración </a:t>
            </a:r>
            <a:r>
              <a:rPr lang="es-ES" dirty="0" smtClean="0"/>
              <a:t>.</a:t>
            </a:r>
          </a:p>
          <a:p>
            <a:r>
              <a:rPr lang="es-ES" dirty="0" smtClean="0"/>
              <a:t>c</a:t>
            </a:r>
            <a:r>
              <a:rPr lang="es-ES" dirty="0"/>
              <a:t>) </a:t>
            </a:r>
            <a:r>
              <a:rPr lang="es-ES" b="1" dirty="0" smtClean="0"/>
              <a:t>nivel </a:t>
            </a:r>
            <a:r>
              <a:rPr lang="es-ES" b="1" dirty="0"/>
              <a:t>organizacional</a:t>
            </a:r>
            <a:r>
              <a:rPr lang="es-ES" dirty="0"/>
              <a:t>, </a:t>
            </a:r>
            <a:r>
              <a:rPr lang="es-ES" dirty="0" smtClean="0"/>
              <a:t>problemas </a:t>
            </a:r>
            <a:r>
              <a:rPr lang="es-ES" dirty="0"/>
              <a:t>de coordinación entre sus miembros, sufren la incompetencia de los profesionales, los problemas de libertad de acción, la incorporación rápida de innovaciones, y las respuestas disfuncionales por parte de la dirección a los problemas organizacionales. Todo ello resulta en estresores del tipo de ambigüedad, conflicto y sobrecarga de rol. </a:t>
            </a:r>
            <a:endParaRPr lang="es-ES" dirty="0" smtClean="0"/>
          </a:p>
          <a:p>
            <a:r>
              <a:rPr lang="es-ES" dirty="0" smtClean="0"/>
              <a:t>d</a:t>
            </a:r>
            <a:r>
              <a:rPr lang="es-ES" dirty="0"/>
              <a:t>) </a:t>
            </a:r>
            <a:r>
              <a:rPr lang="es-ES" b="1" dirty="0" smtClean="0"/>
              <a:t>entorno </a:t>
            </a:r>
            <a:r>
              <a:rPr lang="es-ES" b="1" dirty="0"/>
              <a:t>social</a:t>
            </a:r>
            <a:r>
              <a:rPr lang="es-ES" dirty="0"/>
              <a:t>, </a:t>
            </a:r>
            <a:r>
              <a:rPr lang="es-ES" dirty="0" smtClean="0"/>
              <a:t>condiciones </a:t>
            </a:r>
            <a:r>
              <a:rPr lang="es-ES" dirty="0"/>
              <a:t>actuales de cambio social por las que atraviesan estás profesiones (v.g., la aparición de nuevas leyes y estatutos que regulan el ejercicio de la profesión, nuevos procedimientos en la práctica de tareas y funciones, cambios en los programas de educación y formación, cambios en los perfiles demográficos de la población que requieren cambios en los roles, aumento de las demandas cuantitativa y cualitativa de servicios por parte de la población, pérdida de estatus y/o prestigio, etc.)</a:t>
            </a:r>
          </a:p>
          <a:p>
            <a:endParaRPr lang="es-AR" dirty="0"/>
          </a:p>
        </p:txBody>
      </p:sp>
    </p:spTree>
    <p:extLst>
      <p:ext uri="{BB962C8B-B14F-4D97-AF65-F5344CB8AC3E}">
        <p14:creationId xmlns:p14="http://schemas.microsoft.com/office/powerpoint/2010/main" val="8881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GIBERTI, E. (2000)</a:t>
            </a:r>
            <a:r>
              <a:rPr lang="es-ES" sz="2800" dirty="0" smtClean="0"/>
              <a:t/>
            </a:r>
            <a:br>
              <a:rPr lang="es-ES" sz="2800" dirty="0" smtClean="0"/>
            </a:br>
            <a:r>
              <a:rPr lang="es-ES" sz="2400" dirty="0" smtClean="0"/>
              <a:t>EL </a:t>
            </a:r>
            <a:r>
              <a:rPr lang="es-ES" sz="2400" dirty="0"/>
              <a:t>NIÑO VICTIMA DE LOS PROCESOS JUDICIALES. SUS DERECHOS Y GARANTÍAS (EFECTO </a:t>
            </a:r>
            <a:r>
              <a:rPr lang="es-ES" sz="2400" dirty="0" smtClean="0"/>
              <a:t>BURNOUT)</a:t>
            </a:r>
            <a:endParaRPr lang="es-AR" sz="2400" dirty="0"/>
          </a:p>
        </p:txBody>
      </p:sp>
      <p:sp>
        <p:nvSpPr>
          <p:cNvPr id="3" name="2 Marcador de contenido"/>
          <p:cNvSpPr>
            <a:spLocks noGrp="1"/>
          </p:cNvSpPr>
          <p:nvPr>
            <p:ph idx="1"/>
          </p:nvPr>
        </p:nvSpPr>
        <p:spPr>
          <a:xfrm>
            <a:off x="510640" y="2185060"/>
            <a:ext cx="11317184" cy="4144488"/>
          </a:xfrm>
        </p:spPr>
        <p:txBody>
          <a:bodyPr>
            <a:normAutofit fontScale="92500" lnSpcReduction="20000"/>
          </a:bodyPr>
          <a:lstStyle/>
          <a:p>
            <a:r>
              <a:rPr lang="es-ES" b="1" u="sng" dirty="0"/>
              <a:t>La relación con la víctima-</a:t>
            </a:r>
            <a:r>
              <a:rPr lang="es-ES" b="1" u="sng" dirty="0" err="1"/>
              <a:t>niñ</a:t>
            </a:r>
            <a:r>
              <a:rPr lang="es-ES" b="1" u="sng" dirty="0"/>
              <a:t>@: </a:t>
            </a:r>
            <a:r>
              <a:rPr lang="es-ES" dirty="0" smtClean="0"/>
              <a:t> </a:t>
            </a:r>
            <a:endParaRPr lang="es-ES" dirty="0"/>
          </a:p>
          <a:p>
            <a:r>
              <a:rPr lang="es-ES" dirty="0"/>
              <a:t>Si pensamos en términos de Tribunales de Menores, según informes de la investigación llevada a cabo en la </a:t>
            </a:r>
            <a:r>
              <a:rPr lang="es-ES" dirty="0" err="1"/>
              <a:t>Pcia</a:t>
            </a:r>
            <a:r>
              <a:rPr lang="es-ES" dirty="0"/>
              <a:t>. de Bs. As., “El contenido de las causas (la relación aumento de la pobreza – delincuencia – juvenil - conflictos familiares - abandono de menores, etc.) es un elemento permanente de </a:t>
            </a:r>
            <a:r>
              <a:rPr lang="es-ES" b="1" dirty="0"/>
              <a:t>presión</a:t>
            </a:r>
            <a:r>
              <a:rPr lang="es-ES" dirty="0"/>
              <a:t> sobre los empleados. </a:t>
            </a:r>
            <a:endParaRPr lang="es-ES" dirty="0" smtClean="0"/>
          </a:p>
          <a:p>
            <a:r>
              <a:rPr lang="es-ES" dirty="0" smtClean="0"/>
              <a:t>Una </a:t>
            </a:r>
            <a:r>
              <a:rPr lang="es-ES" dirty="0"/>
              <a:t>respuesta reiterada de los mismos es la </a:t>
            </a:r>
            <a:r>
              <a:rPr lang="es-ES" b="1" dirty="0"/>
              <a:t>impotencia</a:t>
            </a:r>
            <a:r>
              <a:rPr lang="es-ES" dirty="0"/>
              <a:t> que sienten para dar soluciones a las situaciones que se plantean. Debemos añadir falta de espacio e intimidad para tomar declaraciones. Esto se convierte en tensión tanto para el declarante como para quien toma declaración.” Escuchar a los chicos narrando qué le sucedió suele producir un efecto inesperado: lo que describen funciona como </a:t>
            </a:r>
            <a:r>
              <a:rPr lang="es-ES" b="1" dirty="0"/>
              <a:t>una intrusión en el psiquismo </a:t>
            </a:r>
            <a:r>
              <a:rPr lang="es-ES" dirty="0"/>
              <a:t>de quien lo atiende, debido por lo general a la gravedad del relato; el profesional tiene que procesar dicha narración como si fuese un cuerpo extraño que se debe convertir en propio, lo que exige un </a:t>
            </a:r>
            <a:r>
              <a:rPr lang="es-ES" b="1" dirty="0"/>
              <a:t>esfuerzo en su economía pulsional</a:t>
            </a:r>
            <a:r>
              <a:rPr lang="es-ES" dirty="0"/>
              <a:t>. </a:t>
            </a:r>
          </a:p>
          <a:p>
            <a:r>
              <a:rPr lang="es-ES" dirty="0"/>
              <a:t> </a:t>
            </a:r>
          </a:p>
          <a:p>
            <a:r>
              <a:rPr lang="es-ES" dirty="0"/>
              <a:t>La </a:t>
            </a:r>
            <a:r>
              <a:rPr lang="es-ES" b="1" dirty="0"/>
              <a:t>reiteración</a:t>
            </a:r>
            <a:r>
              <a:rPr lang="es-ES" dirty="0"/>
              <a:t> de estas situaciones ocasiona uno de los quiebres psicológicos propios del </a:t>
            </a:r>
            <a:r>
              <a:rPr lang="es-ES" dirty="0" err="1"/>
              <a:t>burnout</a:t>
            </a:r>
            <a:r>
              <a:rPr lang="es-ES" dirty="0"/>
              <a:t>, que se suma a la impotencia y el </a:t>
            </a:r>
            <a:r>
              <a:rPr lang="es-ES" b="1" dirty="0"/>
              <a:t>sentimiento de culpa </a:t>
            </a:r>
            <a:r>
              <a:rPr lang="es-ES" dirty="0"/>
              <a:t>por tener que aceptar que el operador hace algo en oposición a los propios valores. Circunstancia que despierta un </a:t>
            </a:r>
            <a:r>
              <a:rPr lang="es-ES" b="1" dirty="0"/>
              <a:t>conflicto con la propia ética</a:t>
            </a:r>
            <a:r>
              <a:rPr lang="es-ES" dirty="0"/>
              <a:t>.</a:t>
            </a:r>
            <a:endParaRPr lang="es-AR" dirty="0"/>
          </a:p>
        </p:txBody>
      </p:sp>
    </p:spTree>
    <p:extLst>
      <p:ext uri="{BB962C8B-B14F-4D97-AF65-F5344CB8AC3E}">
        <p14:creationId xmlns:p14="http://schemas.microsoft.com/office/powerpoint/2010/main" val="263587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solidFill>
                  <a:srgbClr val="EBEBEB"/>
                </a:solidFill>
              </a:rPr>
              <a:t>GIBERTI, E. (2000)</a:t>
            </a:r>
            <a:r>
              <a:rPr lang="es-ES" sz="2800" dirty="0">
                <a:solidFill>
                  <a:srgbClr val="EBEBEB"/>
                </a:solidFill>
              </a:rPr>
              <a:t/>
            </a:r>
            <a:br>
              <a:rPr lang="es-ES" sz="2800" dirty="0">
                <a:solidFill>
                  <a:srgbClr val="EBEBEB"/>
                </a:solidFill>
              </a:rPr>
            </a:br>
            <a:r>
              <a:rPr lang="es-ES" sz="2400" dirty="0">
                <a:solidFill>
                  <a:srgbClr val="EBEBEB"/>
                </a:solidFill>
              </a:rPr>
              <a:t>EL NIÑO VICTIMA DE LOS PROCESOS JUDICIALES. SUS DERECHOS Y GARANTÍAS (EFECTO BURNOUT)</a:t>
            </a:r>
            <a:endParaRPr lang="es-AR" dirty="0"/>
          </a:p>
        </p:txBody>
      </p:sp>
      <p:sp>
        <p:nvSpPr>
          <p:cNvPr id="3" name="2 Marcador de contenido"/>
          <p:cNvSpPr>
            <a:spLocks noGrp="1"/>
          </p:cNvSpPr>
          <p:nvPr>
            <p:ph idx="1"/>
          </p:nvPr>
        </p:nvSpPr>
        <p:spPr>
          <a:xfrm>
            <a:off x="475013" y="2351315"/>
            <a:ext cx="11162805" cy="3954482"/>
          </a:xfrm>
        </p:spPr>
        <p:txBody>
          <a:bodyPr/>
          <a:lstStyle/>
          <a:p>
            <a:endParaRPr lang="es-ES" dirty="0" smtClean="0"/>
          </a:p>
          <a:p>
            <a:r>
              <a:rPr lang="es-ES" dirty="0" smtClean="0"/>
              <a:t>Prevenir </a:t>
            </a:r>
            <a:r>
              <a:rPr lang="es-ES" dirty="0"/>
              <a:t>las tensiones y el </a:t>
            </a:r>
            <a:r>
              <a:rPr lang="es-ES" dirty="0" err="1"/>
              <a:t>burnout</a:t>
            </a:r>
            <a:r>
              <a:rPr lang="es-ES" dirty="0"/>
              <a:t> no responde al cuidado subjetivo por parte de las autoridades respecto de una persona, sino asumir la responsabilidad que significa mantener condiciones de trabajo que sabemos son </a:t>
            </a:r>
            <a:r>
              <a:rPr lang="es-ES" dirty="0" err="1"/>
              <a:t>deteriorantes</a:t>
            </a:r>
            <a:r>
              <a:rPr lang="es-ES" dirty="0"/>
              <a:t>. </a:t>
            </a:r>
            <a:endParaRPr lang="es-ES" dirty="0" smtClean="0"/>
          </a:p>
          <a:p>
            <a:r>
              <a:rPr lang="es-ES" dirty="0" smtClean="0"/>
              <a:t>Las </a:t>
            </a:r>
            <a:r>
              <a:rPr lang="es-ES" dirty="0"/>
              <a:t>respuestas que deben dar las instituciones, corresponden a la percepción de un peligro común que incrementa la vulnerabilidad de quienes trabajan con víctimas, personal con el cual las instituciones tienen un compromiso. </a:t>
            </a:r>
            <a:endParaRPr lang="es-ES" dirty="0" smtClean="0"/>
          </a:p>
          <a:p>
            <a:r>
              <a:rPr lang="es-ES" b="1" dirty="0"/>
              <a:t>El </a:t>
            </a:r>
            <a:r>
              <a:rPr lang="es-ES" b="1" dirty="0" err="1"/>
              <a:t>burnout</a:t>
            </a:r>
            <a:r>
              <a:rPr lang="es-ES" b="1" dirty="0"/>
              <a:t> no es imprevisible, sino producto de prácticas sociales que tienden a inhibir la empatía, la sintonía y la simpatía respecto de quien está sufriendo y perjudicándose durante la puesta en acto de su actividad laboral. </a:t>
            </a:r>
            <a:endParaRPr lang="es-AR" b="1" dirty="0"/>
          </a:p>
        </p:txBody>
      </p:sp>
    </p:spTree>
    <p:extLst>
      <p:ext uri="{BB962C8B-B14F-4D97-AF65-F5344CB8AC3E}">
        <p14:creationId xmlns:p14="http://schemas.microsoft.com/office/powerpoint/2010/main" val="200040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Dejours</a:t>
            </a:r>
            <a:r>
              <a:rPr lang="es-ES" dirty="0" smtClean="0"/>
              <a:t>, </a:t>
            </a:r>
            <a:r>
              <a:rPr lang="es-ES" dirty="0"/>
              <a:t>C</a:t>
            </a:r>
            <a:r>
              <a:rPr lang="es-ES" dirty="0" smtClean="0"/>
              <a:t>. (2000)</a:t>
            </a:r>
            <a:r>
              <a:rPr lang="es-ES" dirty="0"/>
              <a:t/>
            </a:r>
            <a:br>
              <a:rPr lang="es-ES" dirty="0"/>
            </a:br>
            <a:r>
              <a:rPr lang="es-ES" sz="2400" dirty="0"/>
              <a:t>Psicodinámica del trabajo y vínculo social </a:t>
            </a:r>
            <a:endParaRPr lang="es-AR" sz="2400" dirty="0"/>
          </a:p>
        </p:txBody>
      </p:sp>
      <p:sp>
        <p:nvSpPr>
          <p:cNvPr id="3" name="2 Marcador de contenido"/>
          <p:cNvSpPr>
            <a:spLocks noGrp="1"/>
          </p:cNvSpPr>
          <p:nvPr>
            <p:ph idx="1"/>
          </p:nvPr>
        </p:nvSpPr>
        <p:spPr>
          <a:xfrm>
            <a:off x="629392" y="2220686"/>
            <a:ext cx="11186556" cy="3799114"/>
          </a:xfrm>
        </p:spPr>
        <p:txBody>
          <a:bodyPr>
            <a:normAutofit fontScale="85000" lnSpcReduction="20000"/>
          </a:bodyPr>
          <a:lstStyle/>
          <a:p>
            <a:r>
              <a:rPr lang="es-ES" b="1" dirty="0"/>
              <a:t>Trabajo y sufrimiento </a:t>
            </a:r>
          </a:p>
          <a:p>
            <a:r>
              <a:rPr lang="es-ES" dirty="0"/>
              <a:t>Dije anteriormente que </a:t>
            </a:r>
            <a:r>
              <a:rPr lang="es-ES" b="1" dirty="0"/>
              <a:t>trabajar es sufrir</a:t>
            </a:r>
            <a:r>
              <a:rPr lang="es-ES" dirty="0"/>
              <a:t>. Pero el sufrimiento no es solo una consecuencia desgraciada del trabajo, es sólo el final de un proceso que va desde el trabajo hacía el funcionamiento psíquico, en el mejor de los casos para reflejarse en él y transformarse, y eventualmente</a:t>
            </a:r>
            <a:r>
              <a:rPr lang="es-ES" b="1" dirty="0"/>
              <a:t>, acrecentar la subjetividad</a:t>
            </a:r>
            <a:r>
              <a:rPr lang="es-ES" dirty="0"/>
              <a:t>. </a:t>
            </a:r>
          </a:p>
          <a:p>
            <a:r>
              <a:rPr lang="es-ES" dirty="0"/>
              <a:t>El sufrimiento es también un punto de partida; es a partir de la dimensión práctica de la relación con el trabajo que pienso, que tengo ira, que imagino, </a:t>
            </a:r>
            <a:r>
              <a:rPr lang="es-ES" b="1" dirty="0"/>
              <a:t>que invento soluciones para hacer frente a lo real</a:t>
            </a:r>
            <a:r>
              <a:rPr lang="es-ES" dirty="0"/>
              <a:t>. La inteligencia en el trabajo, como </a:t>
            </a:r>
            <a:r>
              <a:rPr lang="es-ES" b="1" dirty="0"/>
              <a:t>creatividad</a:t>
            </a:r>
            <a:r>
              <a:rPr lang="es-ES" dirty="0"/>
              <a:t>, inventiva, astucia ingenio, finalmente, </a:t>
            </a:r>
            <a:r>
              <a:rPr lang="es-ES" b="1" dirty="0"/>
              <a:t>es hija del sufrimiento</a:t>
            </a:r>
            <a:r>
              <a:rPr lang="es-ES" dirty="0"/>
              <a:t>. </a:t>
            </a:r>
          </a:p>
          <a:p>
            <a:r>
              <a:rPr lang="es-ES" dirty="0"/>
              <a:t>Pero inventar, ser ingenioso es también tomar riesgos: experimentar, emparchar, </a:t>
            </a:r>
          </a:p>
          <a:p>
            <a:r>
              <a:rPr lang="es-ES" dirty="0"/>
              <a:t>Obrar con astucia, engañar todas estas figuras de la inteligencia implican, en numerosas situaciones de trabajo, un riesgo. Porque </a:t>
            </a:r>
            <a:r>
              <a:rPr lang="es-ES" b="1" dirty="0"/>
              <a:t>ser ingenioso es con frecuencia estar obligado a hacer excursiones fuera de los procedimientos</a:t>
            </a:r>
            <a:r>
              <a:rPr lang="es-ES" dirty="0"/>
              <a:t>, es transgredir los reglamentos, es "interpretar" las órdenes, etc. </a:t>
            </a:r>
          </a:p>
          <a:p>
            <a:r>
              <a:rPr lang="es-ES" dirty="0"/>
              <a:t>Y además para </a:t>
            </a:r>
            <a:r>
              <a:rPr lang="es-ES" b="1" dirty="0"/>
              <a:t>trabajar en grupo</a:t>
            </a:r>
            <a:r>
              <a:rPr lang="es-ES" dirty="0"/>
              <a:t>, como en el interior de un equipo o elegir un colectivo o trabajo, </a:t>
            </a:r>
            <a:r>
              <a:rPr lang="es-ES" b="1" dirty="0"/>
              <a:t>ser inteligente en plural</a:t>
            </a:r>
            <a:r>
              <a:rPr lang="es-ES" dirty="0"/>
              <a:t>, es decir cooperar, es necesario establecer acuerdos con los colegas, construir reglas de trabajo. Y esta actividad de producción de reglas también implica riesgos. Es necesario mostrar a los otros lo que uno hace realmente, es decir las infracciones que uno comete, </a:t>
            </a:r>
            <a:r>
              <a:rPr lang="es-ES" b="1" dirty="0"/>
              <a:t>es hacer visible y someter a la discusión de los otros aquello que en mi ingeniosidad generalmente es secreto, inclusive clandestino. </a:t>
            </a:r>
          </a:p>
          <a:p>
            <a:endParaRPr lang="es-AR" dirty="0"/>
          </a:p>
        </p:txBody>
      </p:sp>
    </p:spTree>
    <p:extLst>
      <p:ext uri="{BB962C8B-B14F-4D97-AF65-F5344CB8AC3E}">
        <p14:creationId xmlns:p14="http://schemas.microsoft.com/office/powerpoint/2010/main" val="51953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7518" y="2291937"/>
            <a:ext cx="11055926" cy="3954483"/>
          </a:xfrm>
        </p:spPr>
        <p:txBody>
          <a:bodyPr>
            <a:normAutofit fontScale="85000" lnSpcReduction="20000"/>
          </a:bodyPr>
          <a:lstStyle/>
          <a:p>
            <a:endParaRPr lang="es-ES" dirty="0" smtClean="0"/>
          </a:p>
          <a:p>
            <a:r>
              <a:rPr lang="es-ES" b="1" dirty="0" smtClean="0"/>
              <a:t>Trabajo y reconocimiento</a:t>
            </a:r>
          </a:p>
          <a:p>
            <a:r>
              <a:rPr lang="es-ES" dirty="0" smtClean="0"/>
              <a:t>El </a:t>
            </a:r>
            <a:r>
              <a:rPr lang="es-ES" dirty="0"/>
              <a:t>reconocimiento del trabajo pasa por dos tipos de juicio. </a:t>
            </a:r>
          </a:p>
          <a:p>
            <a:r>
              <a:rPr lang="es-ES" dirty="0"/>
              <a:t>El juicio de </a:t>
            </a:r>
            <a:r>
              <a:rPr lang="es-ES" b="1" dirty="0"/>
              <a:t>utilidad</a:t>
            </a:r>
            <a:r>
              <a:rPr lang="es-ES" dirty="0"/>
              <a:t>: </a:t>
            </a:r>
            <a:r>
              <a:rPr lang="es-ES" dirty="0" smtClean="0"/>
              <a:t> Este </a:t>
            </a:r>
            <a:r>
              <a:rPr lang="es-ES" dirty="0"/>
              <a:t>juicio de utilidad es proferido por la </a:t>
            </a:r>
            <a:r>
              <a:rPr lang="es-ES" b="1" dirty="0"/>
              <a:t>línea  jerárquica</a:t>
            </a:r>
            <a:r>
              <a:rPr lang="es-ES" dirty="0"/>
              <a:t>: el jefe, los subordinados, los clientes. La utilidad es el juicio por el cual es reconocido mi trabajo como contribución a la evolución de la empresa, y más allá, de la sociedad. </a:t>
            </a:r>
          </a:p>
          <a:p>
            <a:r>
              <a:rPr lang="es-ES" dirty="0"/>
              <a:t>El segundo juicio es el de </a:t>
            </a:r>
            <a:r>
              <a:rPr lang="es-ES" b="1" dirty="0"/>
              <a:t>belleza</a:t>
            </a:r>
            <a:r>
              <a:rPr lang="es-ES" dirty="0"/>
              <a:t>, llamado así porque siempre es enunciado con referencia a la belleza: bella obra, bello hormigón, bello discurso, buena exposición, demostración elegante. Este criterio connota a la vez la conformidad del trabajo con las reglas del arte y el despojamiento de los medios, la simplicidad de la solución. </a:t>
            </a:r>
          </a:p>
          <a:p>
            <a:r>
              <a:rPr lang="es-ES" dirty="0"/>
              <a:t>Quién profiere este juicio de belleza? Los que conocen desde el interior  las reglas del oficio, es decir, </a:t>
            </a:r>
            <a:r>
              <a:rPr lang="es-ES" b="1" dirty="0"/>
              <a:t>los pares</a:t>
            </a:r>
            <a:r>
              <a:rPr lang="es-ES" dirty="0"/>
              <a:t>. </a:t>
            </a:r>
          </a:p>
          <a:p>
            <a:r>
              <a:rPr lang="es-ES" b="1" dirty="0"/>
              <a:t>Por lo tanto, el reconocimiento se dirige al trabajo, su utilidad y su cualidad</a:t>
            </a:r>
            <a:r>
              <a:rPr lang="es-ES" dirty="0"/>
              <a:t>. </a:t>
            </a:r>
          </a:p>
          <a:p>
            <a:r>
              <a:rPr lang="es-ES" dirty="0"/>
              <a:t>S</a:t>
            </a:r>
            <a:r>
              <a:rPr lang="es-ES" dirty="0" smtClean="0"/>
              <a:t>ólo </a:t>
            </a:r>
            <a:r>
              <a:rPr lang="es-ES" dirty="0"/>
              <a:t>secundariamente el sujeto eventualmente reenvía este juicio, dirigido inicialmente </a:t>
            </a:r>
            <a:r>
              <a:rPr lang="es-ES" b="1" dirty="0"/>
              <a:t>sobre el hacer, al dominio del ser</a:t>
            </a:r>
            <a:r>
              <a:rPr lang="es-ES" dirty="0"/>
              <a:t>: es un buen obrero, un investigador, un verdadero investigador como los otros, es un psicoanalista como los otros, es un hombre como los otros hombres. </a:t>
            </a:r>
            <a:r>
              <a:rPr lang="es-ES" b="1" dirty="0"/>
              <a:t>Se confiere aquí la pertenencia social a una comunidad, a un colectivo, a un oficio. </a:t>
            </a:r>
          </a:p>
          <a:p>
            <a:endParaRPr lang="es-AR" dirty="0"/>
          </a:p>
        </p:txBody>
      </p:sp>
      <p:sp>
        <p:nvSpPr>
          <p:cNvPr id="4" name="1 Título"/>
          <p:cNvSpPr>
            <a:spLocks noGrp="1"/>
          </p:cNvSpPr>
          <p:nvPr>
            <p:ph type="title"/>
          </p:nvPr>
        </p:nvSpPr>
        <p:spPr/>
        <p:txBody>
          <a:bodyPr/>
          <a:lstStyle/>
          <a:p>
            <a:r>
              <a:rPr lang="es-ES" dirty="0" err="1" smtClean="0"/>
              <a:t>Dejours</a:t>
            </a:r>
            <a:r>
              <a:rPr lang="es-ES" dirty="0" smtClean="0"/>
              <a:t>, </a:t>
            </a:r>
            <a:r>
              <a:rPr lang="es-ES" dirty="0"/>
              <a:t>C</a:t>
            </a:r>
            <a:r>
              <a:rPr lang="es-ES" dirty="0" smtClean="0"/>
              <a:t>. (2000)</a:t>
            </a:r>
            <a:r>
              <a:rPr lang="es-ES" dirty="0"/>
              <a:t/>
            </a:r>
            <a:br>
              <a:rPr lang="es-ES" dirty="0"/>
            </a:br>
            <a:r>
              <a:rPr lang="es-ES" sz="2400" dirty="0"/>
              <a:t>Psicodinámica del trabajo y vínculo social </a:t>
            </a:r>
            <a:endParaRPr lang="es-AR" sz="2400" dirty="0"/>
          </a:p>
        </p:txBody>
      </p:sp>
    </p:spTree>
    <p:extLst>
      <p:ext uri="{BB962C8B-B14F-4D97-AF65-F5344CB8AC3E}">
        <p14:creationId xmlns:p14="http://schemas.microsoft.com/office/powerpoint/2010/main" val="50227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solidFill>
                  <a:srgbClr val="EBEBEB"/>
                </a:solidFill>
              </a:rPr>
              <a:t>Dejours</a:t>
            </a:r>
            <a:r>
              <a:rPr lang="es-ES" dirty="0">
                <a:solidFill>
                  <a:srgbClr val="EBEBEB"/>
                </a:solidFill>
              </a:rPr>
              <a:t>, C. (2000)</a:t>
            </a:r>
            <a:br>
              <a:rPr lang="es-ES" dirty="0">
                <a:solidFill>
                  <a:srgbClr val="EBEBEB"/>
                </a:solidFill>
              </a:rPr>
            </a:br>
            <a:r>
              <a:rPr lang="es-ES" sz="2400" dirty="0">
                <a:solidFill>
                  <a:srgbClr val="EBEBEB"/>
                </a:solidFill>
              </a:rPr>
              <a:t>Psicodinámica del trabajo y vínculo social </a:t>
            </a:r>
            <a:endParaRPr lang="es-AR" dirty="0"/>
          </a:p>
        </p:txBody>
      </p:sp>
      <p:sp>
        <p:nvSpPr>
          <p:cNvPr id="3" name="2 Marcador de contenido"/>
          <p:cNvSpPr>
            <a:spLocks noGrp="1"/>
          </p:cNvSpPr>
          <p:nvPr>
            <p:ph idx="1"/>
          </p:nvPr>
        </p:nvSpPr>
        <p:spPr>
          <a:xfrm>
            <a:off x="546265" y="2268187"/>
            <a:ext cx="11281557" cy="4263242"/>
          </a:xfrm>
        </p:spPr>
        <p:txBody>
          <a:bodyPr>
            <a:normAutofit fontScale="92500"/>
          </a:bodyPr>
          <a:lstStyle/>
          <a:p>
            <a:r>
              <a:rPr lang="es-ES" b="1" u="sng" dirty="0"/>
              <a:t>Condiciones del reconocimiento </a:t>
            </a:r>
            <a:r>
              <a:rPr lang="es-ES" dirty="0"/>
              <a:t>.  </a:t>
            </a:r>
          </a:p>
          <a:p>
            <a:r>
              <a:rPr lang="es-ES" dirty="0" smtClean="0"/>
              <a:t>Para </a:t>
            </a:r>
            <a:r>
              <a:rPr lang="es-ES" dirty="0"/>
              <a:t>que el juicio de reconocimientos sea posible, es necesario y condición sine qua non una comunidad de pares, una comunidad de pertenencia. </a:t>
            </a:r>
          </a:p>
          <a:p>
            <a:r>
              <a:rPr lang="es-ES" b="1" dirty="0"/>
              <a:t>L</a:t>
            </a:r>
            <a:r>
              <a:rPr lang="es-ES" b="1" dirty="0" smtClean="0"/>
              <a:t>as </a:t>
            </a:r>
            <a:r>
              <a:rPr lang="es-ES" b="1" dirty="0"/>
              <a:t>reglas del oficio no son un regalo de la naturaleza. Es necesario construirlas, y además, ser capaz de hacerlos evolucionar. </a:t>
            </a:r>
          </a:p>
          <a:p>
            <a:r>
              <a:rPr lang="es-ES" dirty="0"/>
              <a:t>Las reglas del oficio, contrariamente a lo que supone el sentido común, no son reductibles a reglas técnicas. La cooperación entre los pares, inclusive con los superiores y los subordinados, se negocia. </a:t>
            </a:r>
            <a:endParaRPr lang="es-ES" dirty="0" smtClean="0"/>
          </a:p>
          <a:p>
            <a:r>
              <a:rPr lang="es-ES" dirty="0" smtClean="0"/>
              <a:t>Para </a:t>
            </a:r>
            <a:r>
              <a:rPr lang="es-ES" dirty="0"/>
              <a:t>esto es necesario reunir varias condiciones, como </a:t>
            </a:r>
            <a:r>
              <a:rPr lang="es-ES" b="1" dirty="0"/>
              <a:t>la visibilidad, la confianza entre los agentes, la discusión contradictoria, la deliberación colectiva, los arbitrajes/las decisiones, </a:t>
            </a:r>
            <a:r>
              <a:rPr lang="es-ES" dirty="0"/>
              <a:t>etc. Trabajar nunca es reductible a una actividad de producción. </a:t>
            </a:r>
            <a:r>
              <a:rPr lang="es-ES" b="1" dirty="0"/>
              <a:t>Trabajar es también convivir</a:t>
            </a:r>
            <a:r>
              <a:rPr lang="es-ES" dirty="0"/>
              <a:t>. Las reglas de trabajo o las reglas del oficio son también reglas de convivencia, se puede mostrar fácilmente que tienen un componente propiamente </a:t>
            </a:r>
            <a:r>
              <a:rPr lang="es-ES" b="1" dirty="0"/>
              <a:t>ético y social</a:t>
            </a:r>
            <a:r>
              <a:rPr lang="es-ES" dirty="0"/>
              <a:t>. Y cuando estas reglas se disuelven o son sistemáticamente violadas, la convivencia se borra y abre la puerta a la violencia incluidos los vínculos de trabajo. </a:t>
            </a:r>
          </a:p>
          <a:p>
            <a:endParaRPr lang="es-AR" dirty="0"/>
          </a:p>
        </p:txBody>
      </p:sp>
    </p:spTree>
    <p:extLst>
      <p:ext uri="{BB962C8B-B14F-4D97-AF65-F5344CB8AC3E}">
        <p14:creationId xmlns:p14="http://schemas.microsoft.com/office/powerpoint/2010/main" val="228637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solidFill>
                  <a:srgbClr val="EBEBEB"/>
                </a:solidFill>
              </a:rPr>
              <a:t>Dejours</a:t>
            </a:r>
            <a:r>
              <a:rPr lang="es-ES" dirty="0">
                <a:solidFill>
                  <a:srgbClr val="EBEBEB"/>
                </a:solidFill>
              </a:rPr>
              <a:t>, C. (2000)</a:t>
            </a:r>
            <a:br>
              <a:rPr lang="es-ES" dirty="0">
                <a:solidFill>
                  <a:srgbClr val="EBEBEB"/>
                </a:solidFill>
              </a:rPr>
            </a:br>
            <a:r>
              <a:rPr lang="es-ES" sz="2400" dirty="0">
                <a:solidFill>
                  <a:srgbClr val="EBEBEB"/>
                </a:solidFill>
              </a:rPr>
              <a:t>Psicodinámica del trabajo y vínculo social </a:t>
            </a:r>
            <a:endParaRPr lang="es-AR" dirty="0"/>
          </a:p>
        </p:txBody>
      </p:sp>
      <p:sp>
        <p:nvSpPr>
          <p:cNvPr id="3" name="2 Marcador de contenido"/>
          <p:cNvSpPr>
            <a:spLocks noGrp="1"/>
          </p:cNvSpPr>
          <p:nvPr>
            <p:ph idx="1"/>
          </p:nvPr>
        </p:nvSpPr>
        <p:spPr>
          <a:xfrm>
            <a:off x="558140" y="2256313"/>
            <a:ext cx="11186556" cy="4203864"/>
          </a:xfrm>
        </p:spPr>
        <p:txBody>
          <a:bodyPr>
            <a:normAutofit fontScale="92500" lnSpcReduction="10000"/>
          </a:bodyPr>
          <a:lstStyle/>
          <a:p>
            <a:r>
              <a:rPr lang="es-ES" dirty="0" smtClean="0"/>
              <a:t>Para que </a:t>
            </a:r>
            <a:r>
              <a:rPr lang="es-ES" dirty="0"/>
              <a:t>las reglas de trabajo puedan ser construidas  transformarse, haciendo de este modo evolucionar el trabajo, el oficio, la comunidad de pertenencia, la empresa, inclusive la ciudad, es necesario un "espacio de discusión</a:t>
            </a:r>
            <a:r>
              <a:rPr lang="es-ES" dirty="0" smtClean="0"/>
              <a:t>"). </a:t>
            </a:r>
            <a:r>
              <a:rPr lang="es-ES" dirty="0"/>
              <a:t>Es decir</a:t>
            </a:r>
            <a:r>
              <a:rPr lang="es-ES" b="1" dirty="0"/>
              <a:t>, un espacio estructurado </a:t>
            </a:r>
            <a:r>
              <a:rPr lang="es-ES" dirty="0"/>
              <a:t>como un "espacio público"-o aún un espacio donde la gente pueda confrontar diferentes puntos de vista, asociando elementos heterogéneos de orden </a:t>
            </a:r>
            <a:r>
              <a:rPr lang="es-ES" b="1" dirty="0"/>
              <a:t>ético, político, social, sanitario, subjetivo</a:t>
            </a:r>
            <a:r>
              <a:rPr lang="es-ES" dirty="0"/>
              <a:t>, etc. </a:t>
            </a:r>
            <a:endParaRPr lang="es-ES" dirty="0" smtClean="0"/>
          </a:p>
          <a:p>
            <a:endParaRPr lang="es-ES" dirty="0"/>
          </a:p>
          <a:p>
            <a:r>
              <a:rPr lang="es-ES" dirty="0"/>
              <a:t>Para que una organización de trabajo evolucione sanamente, es necesario por lo tanto un espacio público interno o “espacio de discusión”. </a:t>
            </a:r>
            <a:r>
              <a:rPr lang="es-ES" b="1" dirty="0"/>
              <a:t>Este trabajo de construcción de las reglas a partir de acuerdos  normativos y de reglas, lleva el nombre de actividad deóntica</a:t>
            </a:r>
            <a:r>
              <a:rPr lang="es-ES" dirty="0"/>
              <a:t>. Fundamentalmente está emparentada con el ejercicio democrático. Sin espacio democrático en el interior del mundo del trabajo, las reglas se vuelven rígidas y se dislocan. Entonces cada uno corre el riesgo de encontrarse solo. </a:t>
            </a:r>
            <a:r>
              <a:rPr lang="es-ES" dirty="0" smtClean="0"/>
              <a:t>Y </a:t>
            </a:r>
            <a:r>
              <a:rPr lang="es-ES" dirty="0"/>
              <a:t>al mismo tiempo no solamente cada uno se encuentra solo en medio de la multitud, sino que la psicodinámica del reconocimiento está arruinada, porque </a:t>
            </a:r>
            <a:r>
              <a:rPr lang="es-ES" b="1" dirty="0"/>
              <a:t>el juicio de belleza formulado por los pares y la pertenencia a una comunidad reposan sobre referencias comunes que tienen sus raíces en la actividad deóntica. </a:t>
            </a:r>
          </a:p>
          <a:p>
            <a:endParaRPr lang="es-AR" dirty="0"/>
          </a:p>
        </p:txBody>
      </p:sp>
    </p:spTree>
    <p:extLst>
      <p:ext uri="{BB962C8B-B14F-4D97-AF65-F5344CB8AC3E}">
        <p14:creationId xmlns:p14="http://schemas.microsoft.com/office/powerpoint/2010/main" val="133087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Cuidado de </a:t>
            </a:r>
            <a:r>
              <a:rPr lang="es-ES" dirty="0" err="1"/>
              <a:t>l@s</a:t>
            </a:r>
            <a:r>
              <a:rPr lang="es-ES" dirty="0"/>
              <a:t> </a:t>
            </a:r>
            <a:r>
              <a:rPr lang="es-ES" dirty="0" err="1"/>
              <a:t>Cuidador@s</a:t>
            </a:r>
            <a:r>
              <a:rPr lang="es-ES" dirty="0"/>
              <a:t>:</a:t>
            </a:r>
            <a:br>
              <a:rPr lang="es-ES" dirty="0"/>
            </a:br>
            <a:r>
              <a:rPr lang="es-ES" dirty="0"/>
              <a:t>Finalidad del espacio:</a:t>
            </a:r>
            <a:endParaRPr lang="es-AR" dirty="0"/>
          </a:p>
        </p:txBody>
      </p:sp>
      <p:sp>
        <p:nvSpPr>
          <p:cNvPr id="3" name="2 Marcador de contenido"/>
          <p:cNvSpPr>
            <a:spLocks noGrp="1"/>
          </p:cNvSpPr>
          <p:nvPr>
            <p:ph idx="1"/>
          </p:nvPr>
        </p:nvSpPr>
        <p:spPr>
          <a:xfrm>
            <a:off x="1211283" y="2315688"/>
            <a:ext cx="9666514" cy="4013860"/>
          </a:xfrm>
        </p:spPr>
        <p:txBody>
          <a:bodyPr>
            <a:normAutofit/>
          </a:bodyPr>
          <a:lstStyle/>
          <a:p>
            <a:r>
              <a:rPr lang="es-ES" dirty="0"/>
              <a:t>Interacción grupal</a:t>
            </a:r>
          </a:p>
          <a:p>
            <a:r>
              <a:rPr lang="es-ES" dirty="0"/>
              <a:t>Elaboración de las temáticas laborales conflictivas</a:t>
            </a:r>
          </a:p>
          <a:p>
            <a:r>
              <a:rPr lang="es-ES" dirty="0"/>
              <a:t>Prevención del Síndrome de </a:t>
            </a:r>
            <a:r>
              <a:rPr lang="es-ES" dirty="0" err="1"/>
              <a:t>Burn-Out</a:t>
            </a:r>
            <a:endParaRPr lang="es-ES" dirty="0"/>
          </a:p>
          <a:p>
            <a:r>
              <a:rPr lang="es-ES" dirty="0"/>
              <a:t>Capacitación y aprendizaje de los aspectos novedosos de la tarea profesional</a:t>
            </a:r>
          </a:p>
          <a:p>
            <a:r>
              <a:rPr lang="es-ES" dirty="0"/>
              <a:t>Aprehensión, concientización de los recursos desplegados </a:t>
            </a:r>
          </a:p>
          <a:p>
            <a:r>
              <a:rPr lang="es-ES" dirty="0"/>
              <a:t>Búsqueda y propuesta de mejoras en el ámbito laboral</a:t>
            </a:r>
          </a:p>
          <a:p>
            <a:r>
              <a:rPr lang="es-ES" dirty="0"/>
              <a:t>Red vincular activa, dinámica y cambiante</a:t>
            </a:r>
          </a:p>
          <a:p>
            <a:r>
              <a:rPr lang="es-ES" dirty="0"/>
              <a:t>Crecimiento profesional</a:t>
            </a:r>
          </a:p>
          <a:p>
            <a:r>
              <a:rPr lang="es-ES" dirty="0"/>
              <a:t>Elaboraciones teóricas</a:t>
            </a:r>
          </a:p>
          <a:p>
            <a:endParaRPr lang="es-AR" dirty="0"/>
          </a:p>
        </p:txBody>
      </p:sp>
    </p:spTree>
    <p:extLst>
      <p:ext uri="{BB962C8B-B14F-4D97-AF65-F5344CB8AC3E}">
        <p14:creationId xmlns:p14="http://schemas.microsoft.com/office/powerpoint/2010/main" val="1586392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TF00001243</Template>
  <TotalTime>110</TotalTime>
  <Words>1636</Words>
  <Application>Microsoft Office PowerPoint</Application>
  <PresentationFormat>Personalizado</PresentationFormat>
  <Paragraphs>56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Ion Boardroom</vt:lpstr>
      <vt:lpstr>       ASI 2019 CLASES del MODULO 3 Síntesis de los textos de Gil Monte, Giberti y Dejours  UNR </vt:lpstr>
      <vt:lpstr>Gil monte (2001) El síndrome de quemarse por el trabajo (síndrome de burnout): aproximaciones teóricas para su explicación y recomendaciones para la intervención</vt:lpstr>
      <vt:lpstr>GIBERTI, E. (2000) EL NIÑO VICTIMA DE LOS PROCESOS JUDICIALES. SUS DERECHOS Y GARANTÍAS (EFECTO BURNOUT)</vt:lpstr>
      <vt:lpstr>GIBERTI, E. (2000) EL NIÑO VICTIMA DE LOS PROCESOS JUDICIALES. SUS DERECHOS Y GARANTÍAS (EFECTO BURNOUT)</vt:lpstr>
      <vt:lpstr>Dejours, C. (2000) Psicodinámica del trabajo y vínculo social </vt:lpstr>
      <vt:lpstr>Dejours, C. (2000) Psicodinámica del trabajo y vínculo social </vt:lpstr>
      <vt:lpstr>Dejours, C. (2000) Psicodinámica del trabajo y vínculo social </vt:lpstr>
      <vt:lpstr>Dejours, C. (2000) Psicodinámica del trabajo y vínculo social </vt:lpstr>
      <vt:lpstr>Cuidado de l@s Cuidador@s: Finalidad del espacio: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Vita</cp:lastModifiedBy>
  <cp:revision>10</cp:revision>
  <dcterms:created xsi:type="dcterms:W3CDTF">2015-09-22T16:57:55Z</dcterms:created>
  <dcterms:modified xsi:type="dcterms:W3CDTF">2019-09-16T19:28:59Z</dcterms:modified>
</cp:coreProperties>
</file>